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6"/>
  </p:normalViewPr>
  <p:slideViewPr>
    <p:cSldViewPr snapToGrid="0">
      <p:cViewPr varScale="1">
        <p:scale>
          <a:sx n="116" d="100"/>
          <a:sy n="116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BC0E3-FFD2-4625-B070-5AED89989EA3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D6EF919-A7DB-4180-B6BA-C5BFE9182EE5}">
      <dgm:prSet custT="1"/>
      <dgm:spPr/>
      <dgm:t>
        <a:bodyPr/>
        <a:lstStyle/>
        <a:p>
          <a:r>
            <a:rPr lang="sk-SK" sz="2000" dirty="0"/>
            <a:t>Veľká časť obyvateľstva odmietla nedemokratický režim Slovenského štátu </a:t>
          </a:r>
          <a:endParaRPr lang="en-US" sz="2000" dirty="0"/>
        </a:p>
      </dgm:t>
    </dgm:pt>
    <dgm:pt modelId="{DA3DA596-F673-469C-8E69-F701AB3173E5}" type="parTrans" cxnId="{8EAF3E41-9CD4-4BD8-B7AE-B269F2769F1B}">
      <dgm:prSet/>
      <dgm:spPr/>
      <dgm:t>
        <a:bodyPr/>
        <a:lstStyle/>
        <a:p>
          <a:endParaRPr lang="en-US"/>
        </a:p>
      </dgm:t>
    </dgm:pt>
    <dgm:pt modelId="{43319C84-7FA0-47F4-AEFC-E1DAC0815CDA}" type="sibTrans" cxnId="{8EAF3E41-9CD4-4BD8-B7AE-B269F2769F1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C319087B-A098-49E3-B23B-578A3D9D7BC6}">
      <dgm:prSet/>
      <dgm:spPr/>
      <dgm:t>
        <a:bodyPr/>
        <a:lstStyle/>
        <a:p>
          <a:r>
            <a:rPr lang="sk-SK"/>
            <a:t>Slováci sa vlastnou vôľou postavili na stranu protihitlerovskej koalície </a:t>
          </a:r>
          <a:endParaRPr lang="en-US"/>
        </a:p>
      </dgm:t>
    </dgm:pt>
    <dgm:pt modelId="{A633951A-EA51-4806-B013-2851DE2B7124}" type="parTrans" cxnId="{E6B12975-1CA9-43B0-B666-5BB1945BA95B}">
      <dgm:prSet/>
      <dgm:spPr/>
      <dgm:t>
        <a:bodyPr/>
        <a:lstStyle/>
        <a:p>
          <a:endParaRPr lang="en-US"/>
        </a:p>
      </dgm:t>
    </dgm:pt>
    <dgm:pt modelId="{04AC77E4-A23F-4185-866C-C802B9090E92}" type="sibTrans" cxnId="{E6B12975-1CA9-43B0-B666-5BB1945BA95B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2ADBF18-7ADA-4764-B8E1-86179ACB9508}">
      <dgm:prSet/>
      <dgm:spPr/>
      <dgm:t>
        <a:bodyPr/>
        <a:lstStyle/>
        <a:p>
          <a:r>
            <a:rPr lang="sk-SK"/>
            <a:t>Slovensko tak mohlo výraznejšie prehovoriť aj do otázky usporiadania štátu po vojne</a:t>
          </a:r>
          <a:endParaRPr lang="en-US"/>
        </a:p>
      </dgm:t>
    </dgm:pt>
    <dgm:pt modelId="{D05B73F8-79BE-4195-9D27-AD190BB8A866}" type="parTrans" cxnId="{8A700DF3-263D-49E6-97FE-EDADBA8EC017}">
      <dgm:prSet/>
      <dgm:spPr/>
      <dgm:t>
        <a:bodyPr/>
        <a:lstStyle/>
        <a:p>
          <a:endParaRPr lang="en-US"/>
        </a:p>
      </dgm:t>
    </dgm:pt>
    <dgm:pt modelId="{BAD175E1-674E-45ED-90CB-07DB6AB1EBFF}" type="sibTrans" cxnId="{8A700DF3-263D-49E6-97FE-EDADBA8EC017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BD17A4F6-9C5E-4479-A340-472608FB4BC1}">
      <dgm:prSet/>
      <dgm:spPr/>
      <dgm:t>
        <a:bodyPr/>
        <a:lstStyle/>
        <a:p>
          <a:r>
            <a:rPr lang="sk-SK"/>
            <a:t>SNP ocenili aj zahraničné delegácie, ktoré poskytovali aj materiálnu pomoc </a:t>
          </a:r>
          <a:endParaRPr lang="en-US"/>
        </a:p>
      </dgm:t>
    </dgm:pt>
    <dgm:pt modelId="{FD5DC5EC-4065-473C-9826-FBD81B71A265}" type="parTrans" cxnId="{B91FB28A-020A-437A-A5D1-CF2290A25669}">
      <dgm:prSet/>
      <dgm:spPr/>
      <dgm:t>
        <a:bodyPr/>
        <a:lstStyle/>
        <a:p>
          <a:endParaRPr lang="en-US"/>
        </a:p>
      </dgm:t>
    </dgm:pt>
    <dgm:pt modelId="{A52CA2DB-1BF3-45BF-8911-951919F4B398}" type="sibTrans" cxnId="{B91FB28A-020A-437A-A5D1-CF2290A25669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C5EE7AC6-8FCE-4F66-8132-F7E7B97784B5}" type="pres">
      <dgm:prSet presAssocID="{746BC0E3-FFD2-4625-B070-5AED89989EA3}" presName="Name0" presStyleCnt="0">
        <dgm:presLayoutVars>
          <dgm:animLvl val="lvl"/>
          <dgm:resizeHandles val="exact"/>
        </dgm:presLayoutVars>
      </dgm:prSet>
      <dgm:spPr/>
    </dgm:pt>
    <dgm:pt modelId="{5D6EC7DD-DCF9-4D4A-861A-479EE8136F1A}" type="pres">
      <dgm:prSet presAssocID="{BD6EF919-A7DB-4180-B6BA-C5BFE9182EE5}" presName="compositeNode" presStyleCnt="0">
        <dgm:presLayoutVars>
          <dgm:bulletEnabled val="1"/>
        </dgm:presLayoutVars>
      </dgm:prSet>
      <dgm:spPr/>
    </dgm:pt>
    <dgm:pt modelId="{99C6DF61-4D9C-4641-89BA-24BE4162FDD3}" type="pres">
      <dgm:prSet presAssocID="{BD6EF919-A7DB-4180-B6BA-C5BFE9182EE5}" presName="bgRect" presStyleLbl="bgAccFollowNode1" presStyleIdx="0" presStyleCnt="4"/>
      <dgm:spPr/>
    </dgm:pt>
    <dgm:pt modelId="{B575A3C1-36D4-4578-BE76-BFC9A86DBDA7}" type="pres">
      <dgm:prSet presAssocID="{43319C84-7FA0-47F4-AEFC-E1DAC0815CDA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ECAC49B5-1F3A-49C8-9123-FF3DC667237C}" type="pres">
      <dgm:prSet presAssocID="{BD6EF919-A7DB-4180-B6BA-C5BFE9182EE5}" presName="bottomLine" presStyleLbl="alignNode1" presStyleIdx="1" presStyleCnt="8">
        <dgm:presLayoutVars/>
      </dgm:prSet>
      <dgm:spPr/>
    </dgm:pt>
    <dgm:pt modelId="{A9EA74E1-8A3A-474A-A1C8-46BD14B54A95}" type="pres">
      <dgm:prSet presAssocID="{BD6EF919-A7DB-4180-B6BA-C5BFE9182EE5}" presName="nodeText" presStyleLbl="bgAccFollowNode1" presStyleIdx="0" presStyleCnt="4">
        <dgm:presLayoutVars>
          <dgm:bulletEnabled val="1"/>
        </dgm:presLayoutVars>
      </dgm:prSet>
      <dgm:spPr/>
    </dgm:pt>
    <dgm:pt modelId="{EF639583-E58A-4241-9114-58C6982B2D5D}" type="pres">
      <dgm:prSet presAssocID="{43319C84-7FA0-47F4-AEFC-E1DAC0815CDA}" presName="sibTrans" presStyleCnt="0"/>
      <dgm:spPr/>
    </dgm:pt>
    <dgm:pt modelId="{53C69B92-BEB6-4565-8172-01E47C8062AE}" type="pres">
      <dgm:prSet presAssocID="{C319087B-A098-49E3-B23B-578A3D9D7BC6}" presName="compositeNode" presStyleCnt="0">
        <dgm:presLayoutVars>
          <dgm:bulletEnabled val="1"/>
        </dgm:presLayoutVars>
      </dgm:prSet>
      <dgm:spPr/>
    </dgm:pt>
    <dgm:pt modelId="{9163C585-D6F2-4110-B617-F6DF538459A7}" type="pres">
      <dgm:prSet presAssocID="{C319087B-A098-49E3-B23B-578A3D9D7BC6}" presName="bgRect" presStyleLbl="bgAccFollowNode1" presStyleIdx="1" presStyleCnt="4"/>
      <dgm:spPr/>
    </dgm:pt>
    <dgm:pt modelId="{94A79A0D-AE5C-485C-BF83-16B16B09DA71}" type="pres">
      <dgm:prSet presAssocID="{04AC77E4-A23F-4185-866C-C802B9090E92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D59F623D-26A5-48C2-AC07-6F955A52D00B}" type="pres">
      <dgm:prSet presAssocID="{C319087B-A098-49E3-B23B-578A3D9D7BC6}" presName="bottomLine" presStyleLbl="alignNode1" presStyleIdx="3" presStyleCnt="8">
        <dgm:presLayoutVars/>
      </dgm:prSet>
      <dgm:spPr/>
    </dgm:pt>
    <dgm:pt modelId="{F9E47049-8325-4DA1-A6C8-CEC741AA1DEF}" type="pres">
      <dgm:prSet presAssocID="{C319087B-A098-49E3-B23B-578A3D9D7BC6}" presName="nodeText" presStyleLbl="bgAccFollowNode1" presStyleIdx="1" presStyleCnt="4">
        <dgm:presLayoutVars>
          <dgm:bulletEnabled val="1"/>
        </dgm:presLayoutVars>
      </dgm:prSet>
      <dgm:spPr/>
    </dgm:pt>
    <dgm:pt modelId="{B8C4D520-304E-4A3A-8BDC-E6500CFCFFC9}" type="pres">
      <dgm:prSet presAssocID="{04AC77E4-A23F-4185-866C-C802B9090E92}" presName="sibTrans" presStyleCnt="0"/>
      <dgm:spPr/>
    </dgm:pt>
    <dgm:pt modelId="{28D6C3E0-777D-4C39-B42B-28FE6D2A5331}" type="pres">
      <dgm:prSet presAssocID="{72ADBF18-7ADA-4764-B8E1-86179ACB9508}" presName="compositeNode" presStyleCnt="0">
        <dgm:presLayoutVars>
          <dgm:bulletEnabled val="1"/>
        </dgm:presLayoutVars>
      </dgm:prSet>
      <dgm:spPr/>
    </dgm:pt>
    <dgm:pt modelId="{689B75C0-1633-4DE0-B194-6A5A65BAE037}" type="pres">
      <dgm:prSet presAssocID="{72ADBF18-7ADA-4764-B8E1-86179ACB9508}" presName="bgRect" presStyleLbl="bgAccFollowNode1" presStyleIdx="2" presStyleCnt="4"/>
      <dgm:spPr/>
    </dgm:pt>
    <dgm:pt modelId="{7CB73911-55C4-4A66-B1D4-F3F77B518556}" type="pres">
      <dgm:prSet presAssocID="{BAD175E1-674E-45ED-90CB-07DB6AB1EBFF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DE3BBDEB-898D-4063-85F9-5D6D028C4EFA}" type="pres">
      <dgm:prSet presAssocID="{72ADBF18-7ADA-4764-B8E1-86179ACB9508}" presName="bottomLine" presStyleLbl="alignNode1" presStyleIdx="5" presStyleCnt="8">
        <dgm:presLayoutVars/>
      </dgm:prSet>
      <dgm:spPr/>
    </dgm:pt>
    <dgm:pt modelId="{E7E78D26-03D1-4689-B5D4-E40499EC0664}" type="pres">
      <dgm:prSet presAssocID="{72ADBF18-7ADA-4764-B8E1-86179ACB9508}" presName="nodeText" presStyleLbl="bgAccFollowNode1" presStyleIdx="2" presStyleCnt="4">
        <dgm:presLayoutVars>
          <dgm:bulletEnabled val="1"/>
        </dgm:presLayoutVars>
      </dgm:prSet>
      <dgm:spPr/>
    </dgm:pt>
    <dgm:pt modelId="{9AE4836D-9B0B-4CD2-B42D-463A627579BF}" type="pres">
      <dgm:prSet presAssocID="{BAD175E1-674E-45ED-90CB-07DB6AB1EBFF}" presName="sibTrans" presStyleCnt="0"/>
      <dgm:spPr/>
    </dgm:pt>
    <dgm:pt modelId="{9005DF5D-F33B-4632-ADA7-1EB5A30F5D22}" type="pres">
      <dgm:prSet presAssocID="{BD17A4F6-9C5E-4479-A340-472608FB4BC1}" presName="compositeNode" presStyleCnt="0">
        <dgm:presLayoutVars>
          <dgm:bulletEnabled val="1"/>
        </dgm:presLayoutVars>
      </dgm:prSet>
      <dgm:spPr/>
    </dgm:pt>
    <dgm:pt modelId="{AD42EA87-C657-4191-B0F6-8130B5149576}" type="pres">
      <dgm:prSet presAssocID="{BD17A4F6-9C5E-4479-A340-472608FB4BC1}" presName="bgRect" presStyleLbl="bgAccFollowNode1" presStyleIdx="3" presStyleCnt="4"/>
      <dgm:spPr/>
    </dgm:pt>
    <dgm:pt modelId="{2907F4B7-A932-450B-873A-83EBEC1EDF15}" type="pres">
      <dgm:prSet presAssocID="{A52CA2DB-1BF3-45BF-8911-951919F4B398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C3BFE862-57EC-4132-894F-D5CEADBC8CC2}" type="pres">
      <dgm:prSet presAssocID="{BD17A4F6-9C5E-4479-A340-472608FB4BC1}" presName="bottomLine" presStyleLbl="alignNode1" presStyleIdx="7" presStyleCnt="8">
        <dgm:presLayoutVars/>
      </dgm:prSet>
      <dgm:spPr/>
    </dgm:pt>
    <dgm:pt modelId="{C2F50053-AB62-49D1-9C9D-10DD9B38D53D}" type="pres">
      <dgm:prSet presAssocID="{BD17A4F6-9C5E-4479-A340-472608FB4BC1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24F6B906-1E8B-4534-BC60-60482E83F81D}" type="presOf" srcId="{BD6EF919-A7DB-4180-B6BA-C5BFE9182EE5}" destId="{A9EA74E1-8A3A-474A-A1C8-46BD14B54A95}" srcOrd="1" destOrd="0" presId="urn:microsoft.com/office/officeart/2016/7/layout/BasicLinearProcessNumbered"/>
    <dgm:cxn modelId="{6CA62609-9185-4A8C-AA92-8485C131301B}" type="presOf" srcId="{43319C84-7FA0-47F4-AEFC-E1DAC0815CDA}" destId="{B575A3C1-36D4-4578-BE76-BFC9A86DBDA7}" srcOrd="0" destOrd="0" presId="urn:microsoft.com/office/officeart/2016/7/layout/BasicLinearProcessNumbered"/>
    <dgm:cxn modelId="{2F51CD0C-49F5-4329-907E-024B1D4A7FAD}" type="presOf" srcId="{746BC0E3-FFD2-4625-B070-5AED89989EA3}" destId="{C5EE7AC6-8FCE-4F66-8132-F7E7B97784B5}" srcOrd="0" destOrd="0" presId="urn:microsoft.com/office/officeart/2016/7/layout/BasicLinearProcessNumbered"/>
    <dgm:cxn modelId="{8CFA8411-53AB-4E6B-8174-24E7606FB0AF}" type="presOf" srcId="{72ADBF18-7ADA-4764-B8E1-86179ACB9508}" destId="{E7E78D26-03D1-4689-B5D4-E40499EC0664}" srcOrd="1" destOrd="0" presId="urn:microsoft.com/office/officeart/2016/7/layout/BasicLinearProcessNumbered"/>
    <dgm:cxn modelId="{C32A5437-85B7-4C03-9801-5DFCD70EB187}" type="presOf" srcId="{A52CA2DB-1BF3-45BF-8911-951919F4B398}" destId="{2907F4B7-A932-450B-873A-83EBEC1EDF15}" srcOrd="0" destOrd="0" presId="urn:microsoft.com/office/officeart/2016/7/layout/BasicLinearProcessNumbered"/>
    <dgm:cxn modelId="{8EAF3E41-9CD4-4BD8-B7AE-B269F2769F1B}" srcId="{746BC0E3-FFD2-4625-B070-5AED89989EA3}" destId="{BD6EF919-A7DB-4180-B6BA-C5BFE9182EE5}" srcOrd="0" destOrd="0" parTransId="{DA3DA596-F673-469C-8E69-F701AB3173E5}" sibTransId="{43319C84-7FA0-47F4-AEFC-E1DAC0815CDA}"/>
    <dgm:cxn modelId="{7F324853-9D48-4BD0-A0CF-B50523647428}" type="presOf" srcId="{04AC77E4-A23F-4185-866C-C802B9090E92}" destId="{94A79A0D-AE5C-485C-BF83-16B16B09DA71}" srcOrd="0" destOrd="0" presId="urn:microsoft.com/office/officeart/2016/7/layout/BasicLinearProcessNumbered"/>
    <dgm:cxn modelId="{E6B12975-1CA9-43B0-B666-5BB1945BA95B}" srcId="{746BC0E3-FFD2-4625-B070-5AED89989EA3}" destId="{C319087B-A098-49E3-B23B-578A3D9D7BC6}" srcOrd="1" destOrd="0" parTransId="{A633951A-EA51-4806-B013-2851DE2B7124}" sibTransId="{04AC77E4-A23F-4185-866C-C802B9090E92}"/>
    <dgm:cxn modelId="{91266788-5012-4C7C-8F12-2A82090FB97D}" type="presOf" srcId="{BAD175E1-674E-45ED-90CB-07DB6AB1EBFF}" destId="{7CB73911-55C4-4A66-B1D4-F3F77B518556}" srcOrd="0" destOrd="0" presId="urn:microsoft.com/office/officeart/2016/7/layout/BasicLinearProcessNumbered"/>
    <dgm:cxn modelId="{B91FB28A-020A-437A-A5D1-CF2290A25669}" srcId="{746BC0E3-FFD2-4625-B070-5AED89989EA3}" destId="{BD17A4F6-9C5E-4479-A340-472608FB4BC1}" srcOrd="3" destOrd="0" parTransId="{FD5DC5EC-4065-473C-9826-FBD81B71A265}" sibTransId="{A52CA2DB-1BF3-45BF-8911-951919F4B398}"/>
    <dgm:cxn modelId="{28E0AB90-7D7F-4B5B-8ACE-E1B97FFCA1D6}" type="presOf" srcId="{BD17A4F6-9C5E-4479-A340-472608FB4BC1}" destId="{C2F50053-AB62-49D1-9C9D-10DD9B38D53D}" srcOrd="1" destOrd="0" presId="urn:microsoft.com/office/officeart/2016/7/layout/BasicLinearProcessNumbered"/>
    <dgm:cxn modelId="{28A7ABB6-7B1A-41E1-8572-4B2C81CB2111}" type="presOf" srcId="{C319087B-A098-49E3-B23B-578A3D9D7BC6}" destId="{F9E47049-8325-4DA1-A6C8-CEC741AA1DEF}" srcOrd="1" destOrd="0" presId="urn:microsoft.com/office/officeart/2016/7/layout/BasicLinearProcessNumbered"/>
    <dgm:cxn modelId="{E53D0AD2-B961-4812-B2CE-2ABBA1E0CED2}" type="presOf" srcId="{BD6EF919-A7DB-4180-B6BA-C5BFE9182EE5}" destId="{99C6DF61-4D9C-4641-89BA-24BE4162FDD3}" srcOrd="0" destOrd="0" presId="urn:microsoft.com/office/officeart/2016/7/layout/BasicLinearProcessNumbered"/>
    <dgm:cxn modelId="{7DD4F1DD-0C5B-4C2E-985A-77FFCC3FF72C}" type="presOf" srcId="{72ADBF18-7ADA-4764-B8E1-86179ACB9508}" destId="{689B75C0-1633-4DE0-B194-6A5A65BAE037}" srcOrd="0" destOrd="0" presId="urn:microsoft.com/office/officeart/2016/7/layout/BasicLinearProcessNumbered"/>
    <dgm:cxn modelId="{C85114EB-24A8-420A-9472-1860A51E66D2}" type="presOf" srcId="{C319087B-A098-49E3-B23B-578A3D9D7BC6}" destId="{9163C585-D6F2-4110-B617-F6DF538459A7}" srcOrd="0" destOrd="0" presId="urn:microsoft.com/office/officeart/2016/7/layout/BasicLinearProcessNumbered"/>
    <dgm:cxn modelId="{DD8BD1EC-5378-4ABE-A7BE-BD213923F7A3}" type="presOf" srcId="{BD17A4F6-9C5E-4479-A340-472608FB4BC1}" destId="{AD42EA87-C657-4191-B0F6-8130B5149576}" srcOrd="0" destOrd="0" presId="urn:microsoft.com/office/officeart/2016/7/layout/BasicLinearProcessNumbered"/>
    <dgm:cxn modelId="{8A700DF3-263D-49E6-97FE-EDADBA8EC017}" srcId="{746BC0E3-FFD2-4625-B070-5AED89989EA3}" destId="{72ADBF18-7ADA-4764-B8E1-86179ACB9508}" srcOrd="2" destOrd="0" parTransId="{D05B73F8-79BE-4195-9D27-AD190BB8A866}" sibTransId="{BAD175E1-674E-45ED-90CB-07DB6AB1EBFF}"/>
    <dgm:cxn modelId="{F29C7359-FF0D-4273-9C03-4BE48A7CA54D}" type="presParOf" srcId="{C5EE7AC6-8FCE-4F66-8132-F7E7B97784B5}" destId="{5D6EC7DD-DCF9-4D4A-861A-479EE8136F1A}" srcOrd="0" destOrd="0" presId="urn:microsoft.com/office/officeart/2016/7/layout/BasicLinearProcessNumbered"/>
    <dgm:cxn modelId="{4649E906-2928-466B-B0E9-EB5CAAFF99C9}" type="presParOf" srcId="{5D6EC7DD-DCF9-4D4A-861A-479EE8136F1A}" destId="{99C6DF61-4D9C-4641-89BA-24BE4162FDD3}" srcOrd="0" destOrd="0" presId="urn:microsoft.com/office/officeart/2016/7/layout/BasicLinearProcessNumbered"/>
    <dgm:cxn modelId="{97F3B889-9768-4467-84EC-CA581859BD89}" type="presParOf" srcId="{5D6EC7DD-DCF9-4D4A-861A-479EE8136F1A}" destId="{B575A3C1-36D4-4578-BE76-BFC9A86DBDA7}" srcOrd="1" destOrd="0" presId="urn:microsoft.com/office/officeart/2016/7/layout/BasicLinearProcessNumbered"/>
    <dgm:cxn modelId="{2893A4F0-284C-475E-B551-87BE5CF738D8}" type="presParOf" srcId="{5D6EC7DD-DCF9-4D4A-861A-479EE8136F1A}" destId="{ECAC49B5-1F3A-49C8-9123-FF3DC667237C}" srcOrd="2" destOrd="0" presId="urn:microsoft.com/office/officeart/2016/7/layout/BasicLinearProcessNumbered"/>
    <dgm:cxn modelId="{1FC1D1C9-FF45-4CDF-BF1E-9754BE9F8BC4}" type="presParOf" srcId="{5D6EC7DD-DCF9-4D4A-861A-479EE8136F1A}" destId="{A9EA74E1-8A3A-474A-A1C8-46BD14B54A95}" srcOrd="3" destOrd="0" presId="urn:microsoft.com/office/officeart/2016/7/layout/BasicLinearProcessNumbered"/>
    <dgm:cxn modelId="{2CD17A6D-B146-448F-8774-8506E30D656A}" type="presParOf" srcId="{C5EE7AC6-8FCE-4F66-8132-F7E7B97784B5}" destId="{EF639583-E58A-4241-9114-58C6982B2D5D}" srcOrd="1" destOrd="0" presId="urn:microsoft.com/office/officeart/2016/7/layout/BasicLinearProcessNumbered"/>
    <dgm:cxn modelId="{7FC226A1-788C-46F4-BD78-43E220C9008A}" type="presParOf" srcId="{C5EE7AC6-8FCE-4F66-8132-F7E7B97784B5}" destId="{53C69B92-BEB6-4565-8172-01E47C8062AE}" srcOrd="2" destOrd="0" presId="urn:microsoft.com/office/officeart/2016/7/layout/BasicLinearProcessNumbered"/>
    <dgm:cxn modelId="{3D0EE94D-D79B-4246-A675-832EEA0FA33C}" type="presParOf" srcId="{53C69B92-BEB6-4565-8172-01E47C8062AE}" destId="{9163C585-D6F2-4110-B617-F6DF538459A7}" srcOrd="0" destOrd="0" presId="urn:microsoft.com/office/officeart/2016/7/layout/BasicLinearProcessNumbered"/>
    <dgm:cxn modelId="{54CD76FE-B0B7-4574-9563-BA35124089CC}" type="presParOf" srcId="{53C69B92-BEB6-4565-8172-01E47C8062AE}" destId="{94A79A0D-AE5C-485C-BF83-16B16B09DA71}" srcOrd="1" destOrd="0" presId="urn:microsoft.com/office/officeart/2016/7/layout/BasicLinearProcessNumbered"/>
    <dgm:cxn modelId="{4E2E348A-EBD1-408A-9D4A-AB59C5D79CE4}" type="presParOf" srcId="{53C69B92-BEB6-4565-8172-01E47C8062AE}" destId="{D59F623D-26A5-48C2-AC07-6F955A52D00B}" srcOrd="2" destOrd="0" presId="urn:microsoft.com/office/officeart/2016/7/layout/BasicLinearProcessNumbered"/>
    <dgm:cxn modelId="{D485A885-2D3F-4A00-A728-3028635CD6F3}" type="presParOf" srcId="{53C69B92-BEB6-4565-8172-01E47C8062AE}" destId="{F9E47049-8325-4DA1-A6C8-CEC741AA1DEF}" srcOrd="3" destOrd="0" presId="urn:microsoft.com/office/officeart/2016/7/layout/BasicLinearProcessNumbered"/>
    <dgm:cxn modelId="{FFAA0A37-4DC5-4CAB-9373-18C87A3CFDA5}" type="presParOf" srcId="{C5EE7AC6-8FCE-4F66-8132-F7E7B97784B5}" destId="{B8C4D520-304E-4A3A-8BDC-E6500CFCFFC9}" srcOrd="3" destOrd="0" presId="urn:microsoft.com/office/officeart/2016/7/layout/BasicLinearProcessNumbered"/>
    <dgm:cxn modelId="{255E9BC2-66F6-4E9C-9354-08943A8FD7CB}" type="presParOf" srcId="{C5EE7AC6-8FCE-4F66-8132-F7E7B97784B5}" destId="{28D6C3E0-777D-4C39-B42B-28FE6D2A5331}" srcOrd="4" destOrd="0" presId="urn:microsoft.com/office/officeart/2016/7/layout/BasicLinearProcessNumbered"/>
    <dgm:cxn modelId="{888C5206-E481-4705-A457-D0B685CEC6D1}" type="presParOf" srcId="{28D6C3E0-777D-4C39-B42B-28FE6D2A5331}" destId="{689B75C0-1633-4DE0-B194-6A5A65BAE037}" srcOrd="0" destOrd="0" presId="urn:microsoft.com/office/officeart/2016/7/layout/BasicLinearProcessNumbered"/>
    <dgm:cxn modelId="{31BFBCBE-F778-41CA-81E3-B89BA329D8CF}" type="presParOf" srcId="{28D6C3E0-777D-4C39-B42B-28FE6D2A5331}" destId="{7CB73911-55C4-4A66-B1D4-F3F77B518556}" srcOrd="1" destOrd="0" presId="urn:microsoft.com/office/officeart/2016/7/layout/BasicLinearProcessNumbered"/>
    <dgm:cxn modelId="{4060A685-76E6-49C4-98EB-2B3D2288E701}" type="presParOf" srcId="{28D6C3E0-777D-4C39-B42B-28FE6D2A5331}" destId="{DE3BBDEB-898D-4063-85F9-5D6D028C4EFA}" srcOrd="2" destOrd="0" presId="urn:microsoft.com/office/officeart/2016/7/layout/BasicLinearProcessNumbered"/>
    <dgm:cxn modelId="{A943A519-8B07-4557-AF56-8AAC98D02B59}" type="presParOf" srcId="{28D6C3E0-777D-4C39-B42B-28FE6D2A5331}" destId="{E7E78D26-03D1-4689-B5D4-E40499EC0664}" srcOrd="3" destOrd="0" presId="urn:microsoft.com/office/officeart/2016/7/layout/BasicLinearProcessNumbered"/>
    <dgm:cxn modelId="{D261C82F-0D4E-4CEC-81FF-1D139984B274}" type="presParOf" srcId="{C5EE7AC6-8FCE-4F66-8132-F7E7B97784B5}" destId="{9AE4836D-9B0B-4CD2-B42D-463A627579BF}" srcOrd="5" destOrd="0" presId="urn:microsoft.com/office/officeart/2016/7/layout/BasicLinearProcessNumbered"/>
    <dgm:cxn modelId="{1F1E6FC3-5973-4E44-B12A-C2E0ED03D61D}" type="presParOf" srcId="{C5EE7AC6-8FCE-4F66-8132-F7E7B97784B5}" destId="{9005DF5D-F33B-4632-ADA7-1EB5A30F5D22}" srcOrd="6" destOrd="0" presId="urn:microsoft.com/office/officeart/2016/7/layout/BasicLinearProcessNumbered"/>
    <dgm:cxn modelId="{4E70B67D-A7D9-4B1A-AAFC-80302980810D}" type="presParOf" srcId="{9005DF5D-F33B-4632-ADA7-1EB5A30F5D22}" destId="{AD42EA87-C657-4191-B0F6-8130B5149576}" srcOrd="0" destOrd="0" presId="urn:microsoft.com/office/officeart/2016/7/layout/BasicLinearProcessNumbered"/>
    <dgm:cxn modelId="{9226324E-C818-43D7-B4AB-747D3A2760DE}" type="presParOf" srcId="{9005DF5D-F33B-4632-ADA7-1EB5A30F5D22}" destId="{2907F4B7-A932-450B-873A-83EBEC1EDF15}" srcOrd="1" destOrd="0" presId="urn:microsoft.com/office/officeart/2016/7/layout/BasicLinearProcessNumbered"/>
    <dgm:cxn modelId="{EC7E647D-E40A-41BA-937A-64495A84F929}" type="presParOf" srcId="{9005DF5D-F33B-4632-ADA7-1EB5A30F5D22}" destId="{C3BFE862-57EC-4132-894F-D5CEADBC8CC2}" srcOrd="2" destOrd="0" presId="urn:microsoft.com/office/officeart/2016/7/layout/BasicLinearProcessNumbered"/>
    <dgm:cxn modelId="{B2D77458-71E4-4B90-B3AD-C241A0FEF0F2}" type="presParOf" srcId="{9005DF5D-F33B-4632-ADA7-1EB5A30F5D22}" destId="{C2F50053-AB62-49D1-9C9D-10DD9B38D53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6DF61-4D9C-4641-89BA-24BE4162FDD3}">
      <dsp:nvSpPr>
        <dsp:cNvPr id="0" name=""/>
        <dsp:cNvSpPr/>
      </dsp:nvSpPr>
      <dsp:spPr>
        <a:xfrm>
          <a:off x="3227" y="408247"/>
          <a:ext cx="2560127" cy="358417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598" tIns="330200" rIns="199598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Veľká časť obyvateľstva odmietla nedemokratický režim Slovenského štátu </a:t>
          </a:r>
          <a:endParaRPr lang="en-US" sz="2000" kern="1200" dirty="0"/>
        </a:p>
      </dsp:txBody>
      <dsp:txXfrm>
        <a:off x="3227" y="1770235"/>
        <a:ext cx="2560127" cy="2150507"/>
      </dsp:txXfrm>
    </dsp:sp>
    <dsp:sp modelId="{B575A3C1-36D4-4578-BE76-BFC9A86DBDA7}">
      <dsp:nvSpPr>
        <dsp:cNvPr id="0" name=""/>
        <dsp:cNvSpPr/>
      </dsp:nvSpPr>
      <dsp:spPr>
        <a:xfrm>
          <a:off x="745664" y="766665"/>
          <a:ext cx="1075253" cy="10752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31" tIns="12700" rIns="8383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03131" y="924132"/>
        <a:ext cx="760319" cy="760319"/>
      </dsp:txXfrm>
    </dsp:sp>
    <dsp:sp modelId="{ECAC49B5-1F3A-49C8-9123-FF3DC667237C}">
      <dsp:nvSpPr>
        <dsp:cNvPr id="0" name=""/>
        <dsp:cNvSpPr/>
      </dsp:nvSpPr>
      <dsp:spPr>
        <a:xfrm>
          <a:off x="3227" y="3992354"/>
          <a:ext cx="2560127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63C585-D6F2-4110-B617-F6DF538459A7}">
      <dsp:nvSpPr>
        <dsp:cNvPr id="0" name=""/>
        <dsp:cNvSpPr/>
      </dsp:nvSpPr>
      <dsp:spPr>
        <a:xfrm>
          <a:off x="2819367" y="408247"/>
          <a:ext cx="2560127" cy="358417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598" tIns="330200" rIns="19959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Slováci sa vlastnou vôľou postavili na stranu protihitlerovskej koalície </a:t>
          </a:r>
          <a:endParaRPr lang="en-US" sz="1900" kern="1200"/>
        </a:p>
      </dsp:txBody>
      <dsp:txXfrm>
        <a:off x="2819367" y="1770235"/>
        <a:ext cx="2560127" cy="2150507"/>
      </dsp:txXfrm>
    </dsp:sp>
    <dsp:sp modelId="{94A79A0D-AE5C-485C-BF83-16B16B09DA71}">
      <dsp:nvSpPr>
        <dsp:cNvPr id="0" name=""/>
        <dsp:cNvSpPr/>
      </dsp:nvSpPr>
      <dsp:spPr>
        <a:xfrm>
          <a:off x="3561804" y="766665"/>
          <a:ext cx="1075253" cy="10752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31" tIns="12700" rIns="8383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719271" y="924132"/>
        <a:ext cx="760319" cy="760319"/>
      </dsp:txXfrm>
    </dsp:sp>
    <dsp:sp modelId="{D59F623D-26A5-48C2-AC07-6F955A52D00B}">
      <dsp:nvSpPr>
        <dsp:cNvPr id="0" name=""/>
        <dsp:cNvSpPr/>
      </dsp:nvSpPr>
      <dsp:spPr>
        <a:xfrm>
          <a:off x="2819367" y="3992354"/>
          <a:ext cx="2560127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9B75C0-1633-4DE0-B194-6A5A65BAE037}">
      <dsp:nvSpPr>
        <dsp:cNvPr id="0" name=""/>
        <dsp:cNvSpPr/>
      </dsp:nvSpPr>
      <dsp:spPr>
        <a:xfrm>
          <a:off x="5635507" y="408247"/>
          <a:ext cx="2560127" cy="358417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598" tIns="330200" rIns="19959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Slovensko tak mohlo výraznejšie prehovoriť aj do otázky usporiadania štátu po vojne</a:t>
          </a:r>
          <a:endParaRPr lang="en-US" sz="1900" kern="1200"/>
        </a:p>
      </dsp:txBody>
      <dsp:txXfrm>
        <a:off x="5635507" y="1770235"/>
        <a:ext cx="2560127" cy="2150507"/>
      </dsp:txXfrm>
    </dsp:sp>
    <dsp:sp modelId="{7CB73911-55C4-4A66-B1D4-F3F77B518556}">
      <dsp:nvSpPr>
        <dsp:cNvPr id="0" name=""/>
        <dsp:cNvSpPr/>
      </dsp:nvSpPr>
      <dsp:spPr>
        <a:xfrm>
          <a:off x="6377944" y="766665"/>
          <a:ext cx="1075253" cy="107525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31" tIns="12700" rIns="8383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535411" y="924132"/>
        <a:ext cx="760319" cy="760319"/>
      </dsp:txXfrm>
    </dsp:sp>
    <dsp:sp modelId="{DE3BBDEB-898D-4063-85F9-5D6D028C4EFA}">
      <dsp:nvSpPr>
        <dsp:cNvPr id="0" name=""/>
        <dsp:cNvSpPr/>
      </dsp:nvSpPr>
      <dsp:spPr>
        <a:xfrm>
          <a:off x="5635507" y="3992354"/>
          <a:ext cx="2560127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42EA87-C657-4191-B0F6-8130B5149576}">
      <dsp:nvSpPr>
        <dsp:cNvPr id="0" name=""/>
        <dsp:cNvSpPr/>
      </dsp:nvSpPr>
      <dsp:spPr>
        <a:xfrm>
          <a:off x="8451648" y="408247"/>
          <a:ext cx="2560127" cy="358417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598" tIns="330200" rIns="19959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SNP ocenili aj zahraničné delegácie, ktoré poskytovali aj materiálnu pomoc </a:t>
          </a:r>
          <a:endParaRPr lang="en-US" sz="1900" kern="1200"/>
        </a:p>
      </dsp:txBody>
      <dsp:txXfrm>
        <a:off x="8451648" y="1770235"/>
        <a:ext cx="2560127" cy="2150507"/>
      </dsp:txXfrm>
    </dsp:sp>
    <dsp:sp modelId="{2907F4B7-A932-450B-873A-83EBEC1EDF15}">
      <dsp:nvSpPr>
        <dsp:cNvPr id="0" name=""/>
        <dsp:cNvSpPr/>
      </dsp:nvSpPr>
      <dsp:spPr>
        <a:xfrm>
          <a:off x="9194085" y="766665"/>
          <a:ext cx="1075253" cy="10752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31" tIns="12700" rIns="8383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351552" y="924132"/>
        <a:ext cx="760319" cy="760319"/>
      </dsp:txXfrm>
    </dsp:sp>
    <dsp:sp modelId="{C3BFE862-57EC-4132-894F-D5CEADBC8CC2}">
      <dsp:nvSpPr>
        <dsp:cNvPr id="0" name=""/>
        <dsp:cNvSpPr/>
      </dsp:nvSpPr>
      <dsp:spPr>
        <a:xfrm>
          <a:off x="8451648" y="3992354"/>
          <a:ext cx="2560127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2T11:40:42.2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84 1012 24575,'-1'0'0,"0"0"0,0 0 0,0 1 0,1-1 0,-1 0 0,0 1 0,0-1 0,0 1 0,0-1 0,1 1 0,-1 0 0,0-1 0,1 1 0,-1 0 0,0-1 0,1 1 0,-1 0 0,1 0 0,-1 0 0,1-1 0,-1 1 0,1 0 0,0 0 0,-1 1 0,-7 28 0,6-22 0,-17 81 0,4 0 0,-8 171 0,25 82 0,0-318 0,1 0 0,2 0 0,0-1 0,11 31 0,41 89 0,-46-118 0,145 270 0,-134-257 0,8 7 0,2-1 0,70 74 0,-73-86 0,15 16 0,2-2 0,3-2 0,1-2 0,2-2 0,2-3 0,101 54 0,-137-82 0,66 33 0,163 57 0,-218-92 0,58 7 0,-65-12 0,0 1 0,0 1 0,0 1 0,39 14 0,-35-9 0,0 0 0,1-3 0,0 0 0,0-1 0,54 3 0,143-9 0,-115-3 0,-23 5 0,-42 0 0,1-3 0,64-7 0,-85 2 0,1-2 0,-1 0 0,-1-1 0,0-2 0,0 0 0,26-19 0,-16 11 0,57-25 0,-50 29 0,-1-1 0,-1-3 0,0-1 0,-2-1 0,0-3 0,-2-1 0,0-1 0,58-60 0,-50 42 0,-20 22 0,-2 0 0,0-1 0,18-29 0,120-184 0,-39 32 0,-99 164 0,-2-1 0,-2-1 0,14-56 0,-24 57 0,-1-1 0,-2 0 0,-1 0 0,-6-54 0,1-5 0,3 60 0,-4-94 0,2 117 0,-1 0 0,0 0 0,-2 1 0,0-1 0,-10-23 0,-59-141 0,67 161 0,1 0 0,1-1 0,1 1 0,1-1 0,1 0 0,1-26 0,0 16 0,-8-57 0,-1 44 0,-2 1 0,-2 0 0,-2 0 0,-1 1 0,-3 2 0,-1 0 0,-2 1 0,-2 1 0,-49-60 0,52 75 0,-1 0 0,-2 2 0,0 1 0,-1 1 0,-1 1 0,-1 1 0,-1 1 0,0 2 0,-1 1 0,-1 1 0,0 2 0,0 1 0,-34-6 0,20 4 0,0-2 0,-62-29 0,57 22 0,-71-22 0,30 12 0,71 23 0,0 0 0,0 1 0,-1 2 0,0 0 0,-40-4 0,-156 11 0,-42-2 0,146-13 0,-25-1 0,-218 13 0,166 2 0,169 0 0,0 1 0,0 1 0,1 0 0,-1 2 0,1 0 0,0 1 0,0 2 0,1 0 0,-33 18 0,23-8 0,0 1 0,1 2 0,2 0 0,0 2 0,-26 30 0,32-29 0,2 1 0,0 1 0,2 1 0,1 0 0,2 1 0,0 1 0,-12 41 0,18-42 0,2 0 0,0 1 0,-1 37 0,0 8 0,-13 183 0,6-54 0,2 152 0,11-336-341,-1 1 0,-1 0-1,-4 23 1,-6 1-6485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016A-FAEF-4985-8301-4814B77B7897}" type="datetimeFigureOut">
              <a:rPr lang="sk-SK" smtClean="0"/>
              <a:t>16.2.2026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EBFE-128A-4532-91A2-B693DAAA6F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911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016A-FAEF-4985-8301-4814B77B7897}" type="datetimeFigureOut">
              <a:rPr lang="sk-SK" smtClean="0"/>
              <a:t>16.2.2026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EBFE-128A-4532-91A2-B693DAAA6F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201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016A-FAEF-4985-8301-4814B77B7897}" type="datetimeFigureOut">
              <a:rPr lang="sk-SK" smtClean="0"/>
              <a:t>16.2.2026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EBFE-128A-4532-91A2-B693DAAA6FBE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212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016A-FAEF-4985-8301-4814B77B7897}" type="datetimeFigureOut">
              <a:rPr lang="sk-SK" smtClean="0"/>
              <a:t>16.2.2026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EBFE-128A-4532-91A2-B693DAAA6F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7990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016A-FAEF-4985-8301-4814B77B7897}" type="datetimeFigureOut">
              <a:rPr lang="sk-SK" smtClean="0"/>
              <a:t>16.2.2026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EBFE-128A-4532-91A2-B693DAAA6FBE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198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016A-FAEF-4985-8301-4814B77B7897}" type="datetimeFigureOut">
              <a:rPr lang="sk-SK" smtClean="0"/>
              <a:t>16.2.2026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EBFE-128A-4532-91A2-B693DAAA6F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426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016A-FAEF-4985-8301-4814B77B7897}" type="datetimeFigureOut">
              <a:rPr lang="sk-SK" smtClean="0"/>
              <a:t>16.2.2026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EBFE-128A-4532-91A2-B693DAAA6F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754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016A-FAEF-4985-8301-4814B77B7897}" type="datetimeFigureOut">
              <a:rPr lang="sk-SK" smtClean="0"/>
              <a:t>16.2.2026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EBFE-128A-4532-91A2-B693DAAA6F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757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016A-FAEF-4985-8301-4814B77B7897}" type="datetimeFigureOut">
              <a:rPr lang="sk-SK" smtClean="0"/>
              <a:t>16.2.2026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EBFE-128A-4532-91A2-B693DAAA6F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149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016A-FAEF-4985-8301-4814B77B7897}" type="datetimeFigureOut">
              <a:rPr lang="sk-SK" smtClean="0"/>
              <a:t>16.2.2026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EBFE-128A-4532-91A2-B693DAAA6F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849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016A-FAEF-4985-8301-4814B77B7897}" type="datetimeFigureOut">
              <a:rPr lang="sk-SK" smtClean="0"/>
              <a:t>16.2.2026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EBFE-128A-4532-91A2-B693DAAA6F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467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016A-FAEF-4985-8301-4814B77B7897}" type="datetimeFigureOut">
              <a:rPr lang="sk-SK" smtClean="0"/>
              <a:t>16.2.2026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EBFE-128A-4532-91A2-B693DAAA6F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531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016A-FAEF-4985-8301-4814B77B7897}" type="datetimeFigureOut">
              <a:rPr lang="sk-SK" smtClean="0"/>
              <a:t>16.2.2026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EBFE-128A-4532-91A2-B693DAAA6F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783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016A-FAEF-4985-8301-4814B77B7897}" type="datetimeFigureOut">
              <a:rPr lang="sk-SK" smtClean="0"/>
              <a:t>16.2.2026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EBFE-128A-4532-91A2-B693DAAA6F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017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016A-FAEF-4985-8301-4814B77B7897}" type="datetimeFigureOut">
              <a:rPr lang="sk-SK" smtClean="0"/>
              <a:t>16.2.2026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EBFE-128A-4532-91A2-B693DAAA6F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367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016A-FAEF-4985-8301-4814B77B7897}" type="datetimeFigureOut">
              <a:rPr lang="sk-SK" smtClean="0"/>
              <a:t>16.2.2026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EBFE-128A-4532-91A2-B693DAAA6F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816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8016A-FAEF-4985-8301-4814B77B7897}" type="datetimeFigureOut">
              <a:rPr lang="sk-SK" smtClean="0"/>
              <a:t>16.2.2026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74EBFE-128A-4532-91A2-B693DAAA6F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576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nebo, budova, oblak, múzeum&#10;&#10;Automaticky generovaný popis">
            <a:extLst>
              <a:ext uri="{FF2B5EF4-FFF2-40B4-BE49-F238E27FC236}">
                <a16:creationId xmlns:a16="http://schemas.microsoft.com/office/drawing/2014/main" id="{C52976F2-108F-D91C-C185-8A6B43D2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r="17500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23CD9D7-9431-06BB-086C-8783BA4D5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1162" y="656110"/>
            <a:ext cx="5207679" cy="237216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k-SK" sz="4800" dirty="0">
                <a:highlight>
                  <a:srgbClr val="FFFF00"/>
                </a:highlight>
              </a:rPr>
              <a:t>SNP – Slovenské národné povstanie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8E91E4-165D-5E9B-B3FE-E0C296C00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4254" y="5761101"/>
            <a:ext cx="3893440" cy="1096899"/>
          </a:xfrm>
        </p:spPr>
        <p:txBody>
          <a:bodyPr>
            <a:normAutofit/>
          </a:bodyPr>
          <a:lstStyle/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90083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8958D9-3EA1-DD5A-B253-D6EF24EC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32" y="0"/>
            <a:ext cx="8596668" cy="1320800"/>
          </a:xfrm>
        </p:spPr>
        <p:txBody>
          <a:bodyPr>
            <a:normAutofit/>
          </a:bodyPr>
          <a:lstStyle/>
          <a:p>
            <a:r>
              <a:rPr lang="sk-SK" sz="4800" dirty="0">
                <a:highlight>
                  <a:srgbClr val="FFFF00"/>
                </a:highlight>
              </a:rPr>
              <a:t>Príprava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4E08C1-1689-AD9C-8E94-E4375752F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0400"/>
            <a:ext cx="11474245" cy="3880773"/>
          </a:xfrm>
        </p:spPr>
        <p:txBody>
          <a:bodyPr>
            <a:normAutofit fontScale="92500"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Pripravoval sa plán prechodu Slovenska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na stranu spojencov.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Plán rátal s využitím elity slovenskej armády.</a:t>
            </a:r>
          </a:p>
          <a:p>
            <a:r>
              <a:rPr lang="sk-SK" sz="2400" dirty="0">
                <a:solidFill>
                  <a:schemeClr val="tx1"/>
                </a:solidFill>
              </a:rPr>
              <a:t>Cieľ bol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otvoriť karpatské priesmyky červenej armáde. </a:t>
            </a:r>
          </a:p>
          <a:p>
            <a:r>
              <a:rPr lang="sk-SK" sz="2400" dirty="0">
                <a:solidFill>
                  <a:schemeClr val="tx1"/>
                </a:solidFill>
              </a:rPr>
              <a:t>ZSSR nedôverovala pripravovanej akcii.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Podporili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partizánske hnutie.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Partizáni obsadili Ružomberok.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Nemecko vyslalo na Slovensko armádu 29. augusta 1944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Nemecká armáda bez väčšieho odporu odzbrojila a obsadila východné Slovensko. </a:t>
            </a:r>
          </a:p>
        </p:txBody>
      </p:sp>
      <p:pic>
        <p:nvPicPr>
          <p:cNvPr id="5" name="Obrázok 4" descr="Obrázok, na ktorom je mapa, text&#10;&#10;Automaticky generovaný popis">
            <a:extLst>
              <a:ext uri="{FF2B5EF4-FFF2-40B4-BE49-F238E27FC236}">
                <a16:creationId xmlns:a16="http://schemas.microsoft.com/office/drawing/2014/main" id="{30BFDC23-D2F0-F2E6-B258-E3B42EC8C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91" y="4245077"/>
            <a:ext cx="5398730" cy="33789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Písanie rukou 6">
                <a:extLst>
                  <a:ext uri="{FF2B5EF4-FFF2-40B4-BE49-F238E27FC236}">
                    <a16:creationId xmlns:a16="http://schemas.microsoft.com/office/drawing/2014/main" id="{995B1D97-F26D-5078-0A20-3689895C442C}"/>
                  </a:ext>
                </a:extLst>
              </p14:cNvPr>
              <p14:cNvContentPartPr/>
              <p14:nvPr/>
            </p14:nvContentPartPr>
            <p14:xfrm>
              <a:off x="5407177" y="4925524"/>
              <a:ext cx="1291320" cy="1201320"/>
            </p14:xfrm>
          </p:contentPart>
        </mc:Choice>
        <mc:Fallback xmlns="">
          <p:pic>
            <p:nvPicPr>
              <p:cNvPr id="7" name="Písanie rukou 6">
                <a:extLst>
                  <a:ext uri="{FF2B5EF4-FFF2-40B4-BE49-F238E27FC236}">
                    <a16:creationId xmlns:a16="http://schemas.microsoft.com/office/drawing/2014/main" id="{995B1D97-F26D-5078-0A20-3689895C44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1177" y="4889524"/>
                <a:ext cx="1362960" cy="127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597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F8B9CD-B81F-5639-28D1-47A6C5874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238"/>
            <a:ext cx="8596668" cy="1320800"/>
          </a:xfrm>
        </p:spPr>
        <p:txBody>
          <a:bodyPr>
            <a:normAutofit/>
          </a:bodyPr>
          <a:lstStyle/>
          <a:p>
            <a:r>
              <a:rPr lang="sk-SK" sz="4000" b="1" dirty="0">
                <a:highlight>
                  <a:srgbClr val="FFFF00"/>
                </a:highlight>
              </a:rPr>
              <a:t>Život na povstaleckom území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0972F82-D4EE-19B6-6F8F-BD089EFEB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6591" y="793905"/>
            <a:ext cx="11218606" cy="3880773"/>
          </a:xfrm>
        </p:spPr>
        <p:txBody>
          <a:bodyPr>
            <a:normAutofit fontScale="92500"/>
          </a:bodyPr>
          <a:lstStyle/>
          <a:p>
            <a:r>
              <a:rPr lang="sk-SK" sz="2400" dirty="0" err="1">
                <a:solidFill>
                  <a:schemeClr val="tx1"/>
                </a:solidFill>
              </a:rPr>
              <a:t>Čatloš</a:t>
            </a:r>
            <a:r>
              <a:rPr lang="sk-SK" sz="2400" dirty="0">
                <a:solidFill>
                  <a:schemeClr val="tx1"/>
                </a:solidFill>
              </a:rPr>
              <a:t> oznámil cez rozhlas príchod nemeckej armády.</a:t>
            </a:r>
          </a:p>
          <a:p>
            <a:r>
              <a:rPr lang="sk-SK" sz="2400" dirty="0" err="1">
                <a:solidFill>
                  <a:schemeClr val="tx1"/>
                </a:solidFill>
              </a:rPr>
              <a:t>Golian</a:t>
            </a:r>
            <a:r>
              <a:rPr lang="sk-SK" sz="2400" dirty="0">
                <a:solidFill>
                  <a:schemeClr val="tx1"/>
                </a:solidFill>
              </a:rPr>
              <a:t> vydal heslo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„Začnite s vysťahovaním“.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29. august 1944 začalo SNP.</a:t>
            </a:r>
          </a:p>
          <a:p>
            <a:r>
              <a:rPr lang="sk-SK" sz="2400" dirty="0">
                <a:solidFill>
                  <a:schemeClr val="tx1"/>
                </a:solidFill>
              </a:rPr>
              <a:t>Centrom povstania sa stala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B. Bystrica kde sa presunula SNR.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1. septembra 1944 vyhlásila obnovenie ČSR.</a:t>
            </a:r>
          </a:p>
          <a:p>
            <a:r>
              <a:rPr lang="sk-SK" sz="2400" dirty="0">
                <a:solidFill>
                  <a:schemeClr val="tx1"/>
                </a:solidFill>
              </a:rPr>
              <a:t>Zrušila všetky diskriminačné zákony Slovenskej republiky.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SNR mala dvoch predsedov – občiansky: Vavro Šrobár, komunistický: Karol Šmidke.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Model parity </a:t>
            </a:r>
            <a:r>
              <a:rPr lang="sk-SK" sz="2400" dirty="0">
                <a:solidFill>
                  <a:schemeClr val="tx1"/>
                </a:solidFill>
              </a:rPr>
              <a:t>– rozdelenie moci medzi dve sily.</a:t>
            </a:r>
          </a:p>
        </p:txBody>
      </p:sp>
      <p:pic>
        <p:nvPicPr>
          <p:cNvPr id="5" name="Obrázok 4" descr="Obrázok, na ktorom je ošatenie, ľudská tvár, vojenská uniforma, chlap&#10;&#10;Automaticky generovaný popis">
            <a:extLst>
              <a:ext uri="{FF2B5EF4-FFF2-40B4-BE49-F238E27FC236}">
                <a16:creationId xmlns:a16="http://schemas.microsoft.com/office/drawing/2014/main" id="{3DF3C02E-AFAD-9365-0749-75317D048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619" y="-57815"/>
            <a:ext cx="3024140" cy="3069706"/>
          </a:xfrm>
          <a:prstGeom prst="rect">
            <a:avLst/>
          </a:prstGeom>
        </p:spPr>
      </p:pic>
      <p:pic>
        <p:nvPicPr>
          <p:cNvPr id="7" name="Obrázok 6" descr="Obrázok, na ktorom je ošatenie, ľudská tvár, vojenská uniforma, osoba&#10;&#10;Automaticky generovaný popis">
            <a:extLst>
              <a:ext uri="{FF2B5EF4-FFF2-40B4-BE49-F238E27FC236}">
                <a16:creationId xmlns:a16="http://schemas.microsoft.com/office/drawing/2014/main" id="{6DF46703-5D3E-EFE8-52A4-0BA66A7D6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475" y="1116647"/>
            <a:ext cx="1939525" cy="2532911"/>
          </a:xfrm>
          <a:prstGeom prst="rect">
            <a:avLst/>
          </a:prstGeom>
        </p:spPr>
      </p:pic>
      <p:pic>
        <p:nvPicPr>
          <p:cNvPr id="9" name="Obrázok 8" descr="Obrázok, na ktorom je text, exteriér, ošatenie, strom&#10;&#10;Automaticky generovaný popis">
            <a:extLst>
              <a:ext uri="{FF2B5EF4-FFF2-40B4-BE49-F238E27FC236}">
                <a16:creationId xmlns:a16="http://schemas.microsoft.com/office/drawing/2014/main" id="{D8F9263A-3FBE-6949-7F47-E49633A47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942" y="4066090"/>
            <a:ext cx="5783058" cy="2791910"/>
          </a:xfrm>
          <a:prstGeom prst="rect">
            <a:avLst/>
          </a:prstGeom>
        </p:spPr>
      </p:pic>
      <p:pic>
        <p:nvPicPr>
          <p:cNvPr id="11" name="Obrázok 10" descr="Obrázok, na ktorom je text, kôň, exteriér, plagát&#10;&#10;Automaticky generovaný popis">
            <a:extLst>
              <a:ext uri="{FF2B5EF4-FFF2-40B4-BE49-F238E27FC236}">
                <a16:creationId xmlns:a16="http://schemas.microsoft.com/office/drawing/2014/main" id="{FCEFEE4C-028F-F930-B36E-2E00B81BF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124"/>
            <a:ext cx="6408941" cy="246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4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, mapa, svet&#10;&#10;Automaticky generovaný popis">
            <a:extLst>
              <a:ext uri="{FF2B5EF4-FFF2-40B4-BE49-F238E27FC236}">
                <a16:creationId xmlns:a16="http://schemas.microsoft.com/office/drawing/2014/main" id="{B275BE08-6431-71A5-357C-E57D4E2FC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0" y="2458065"/>
            <a:ext cx="10219605" cy="439993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1157B56-404C-2F47-AD57-D74CD76A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6560" y="719547"/>
            <a:ext cx="4095200" cy="1320800"/>
          </a:xfrm>
        </p:spPr>
        <p:txBody>
          <a:bodyPr/>
          <a:lstStyle/>
          <a:p>
            <a:r>
              <a:rPr lang="sk-SK" b="1" i="1" dirty="0">
                <a:solidFill>
                  <a:srgbClr val="FF0000"/>
                </a:solidFill>
                <a:highlight>
                  <a:srgbClr val="FFFF00"/>
                </a:highlight>
              </a:rPr>
              <a:t>Povstalecké boje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48487B0-9542-2EA6-3159-2A1A218BA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30" y="99961"/>
            <a:ext cx="12068069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Povstalecké územia bránila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1. československá armáda. </a:t>
            </a:r>
            <a:r>
              <a:rPr lang="sk-SK" sz="2200" dirty="0">
                <a:solidFill>
                  <a:schemeClr val="tx1"/>
                </a:solidFill>
              </a:rPr>
              <a:t>50 000 -60 000 mužov.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Veliteľ: generál Ján </a:t>
            </a:r>
            <a:r>
              <a:rPr lang="sk-SK" sz="2200" dirty="0" err="1">
                <a:solidFill>
                  <a:schemeClr val="tx1"/>
                </a:solidFill>
                <a:highlight>
                  <a:srgbClr val="FFFF00"/>
                </a:highlight>
              </a:rPr>
              <a:t>Golian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 a generál Rudolf Viest.</a:t>
            </a:r>
          </a:p>
          <a:p>
            <a:r>
              <a:rPr lang="sk-SK" sz="2200" dirty="0">
                <a:solidFill>
                  <a:schemeClr val="tx1"/>
                </a:solidFill>
              </a:rPr>
              <a:t>Významnú úlohu zohrávala aj partizánske hnutie.</a:t>
            </a:r>
          </a:p>
          <a:p>
            <a:r>
              <a:rPr lang="sk-SK" sz="2200" dirty="0">
                <a:solidFill>
                  <a:schemeClr val="tx1"/>
                </a:solidFill>
              </a:rPr>
              <a:t>ZSSR nemalo záujem, aby sa Slovensko oslobodilo vlastnými silami.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Organizovaný povstalecký odpor bol zlomený obsadením Banskej Bystrice 27. októbra 1944</a:t>
            </a:r>
            <a:r>
              <a:rPr lang="sk-SK" sz="2200" dirty="0">
                <a:solidFill>
                  <a:schemeClr val="tx1"/>
                </a:solidFill>
              </a:rPr>
              <a:t>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Časť povstaleckej armády sa stiahla do hôr, kde pokračovali v bojoch.</a:t>
            </a:r>
          </a:p>
        </p:txBody>
      </p:sp>
    </p:spTree>
    <p:extLst>
      <p:ext uri="{BB962C8B-B14F-4D97-AF65-F5344CB8AC3E}">
        <p14:creationId xmlns:p14="http://schemas.microsoft.com/office/powerpoint/2010/main" val="258171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543C44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BBFCB7-037E-F302-0C8C-D3DA7EB4A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68" y="1046551"/>
            <a:ext cx="6221236" cy="55803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400" dirty="0" err="1">
                <a:solidFill>
                  <a:schemeClr val="tx1"/>
                </a:solidFill>
              </a:rPr>
              <a:t>Golian</a:t>
            </a:r>
            <a:r>
              <a:rPr lang="sk-SK" sz="2400" dirty="0">
                <a:solidFill>
                  <a:schemeClr val="tx1"/>
                </a:solidFill>
              </a:rPr>
              <a:t> a Viest padli do zajatia. 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Začal sa tvrdý postih účastníkov odboja.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chemeClr val="tx1"/>
                </a:solidFill>
              </a:rPr>
              <a:t>15 000 vojakov padlo do zajatia.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Trpelo aj civilné obyvateľstvo, hlavne Židia a Rómovia</a:t>
            </a:r>
            <a:r>
              <a:rPr lang="sk-SK" sz="24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chemeClr val="tx1"/>
                </a:solidFill>
              </a:rPr>
              <a:t>Tragické boli aj proti partizánske akcie.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chemeClr val="tx1"/>
                </a:solidFill>
              </a:rPr>
              <a:t>Vypálené boli dediny: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Kľak, Ostrý Grúň a Kalište.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Povstanie patrilo k najväčším proti nacistickým ozbrojeným vystúpeniam v Európe.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chemeClr val="tx1"/>
                </a:solidFill>
              </a:rPr>
              <a:t>Jednoznačne vyjadrilo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myšlienku odpútania sa od nacistického Nemecka.</a:t>
            </a:r>
          </a:p>
        </p:txBody>
      </p:sp>
      <p:pic>
        <p:nvPicPr>
          <p:cNvPr id="7" name="Obrázok 6" descr="Obrázok, na ktorom je exteriér, rastlina, socha, kvet&#10;&#10;Automaticky generovaný popis">
            <a:extLst>
              <a:ext uri="{FF2B5EF4-FFF2-40B4-BE49-F238E27FC236}">
                <a16:creationId xmlns:a16="http://schemas.microsoft.com/office/drawing/2014/main" id="{19C6BB68-B02D-CDAB-E287-647C40F5A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 r="738" b="-3"/>
          <a:stretch/>
        </p:blipFill>
        <p:spPr>
          <a:xfrm>
            <a:off x="6912078" y="10"/>
            <a:ext cx="5276746" cy="3448414"/>
          </a:xfrm>
          <a:prstGeom prst="rect">
            <a:avLst/>
          </a:prstGeom>
        </p:spPr>
      </p:pic>
      <p:pic>
        <p:nvPicPr>
          <p:cNvPr id="5" name="Obrázok 4" descr="Obrázok, na ktorom je exteriér, socha, nebo, pomník&#10;&#10;Automaticky generovaný popis">
            <a:extLst>
              <a:ext uri="{FF2B5EF4-FFF2-40B4-BE49-F238E27FC236}">
                <a16:creationId xmlns:a16="http://schemas.microsoft.com/office/drawing/2014/main" id="{1820CF72-212B-FA52-BEFF-3FE8A767D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r="2273" b="4"/>
          <a:stretch/>
        </p:blipFill>
        <p:spPr>
          <a:xfrm>
            <a:off x="6906692" y="3448424"/>
            <a:ext cx="5276745" cy="34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7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A7148E7-E43B-564A-D68F-34D19D984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237" y="481782"/>
            <a:ext cx="5549732" cy="5864676"/>
          </a:xfrm>
        </p:spPr>
        <p:txBody>
          <a:bodyPr>
            <a:normAutofit fontScale="92500"/>
          </a:bodyPr>
          <a:lstStyle/>
          <a:p>
            <a:r>
              <a:rPr lang="sk-SK" sz="2600" dirty="0">
                <a:solidFill>
                  <a:schemeClr val="tx1"/>
                </a:solidFill>
                <a:highlight>
                  <a:srgbClr val="FFFF00"/>
                </a:highlight>
              </a:rPr>
              <a:t>Viliam </a:t>
            </a:r>
            <a:r>
              <a:rPr lang="sk-SK" sz="2600" dirty="0" err="1">
                <a:solidFill>
                  <a:schemeClr val="tx1"/>
                </a:solidFill>
                <a:highlight>
                  <a:srgbClr val="FFFF00"/>
                </a:highlight>
              </a:rPr>
              <a:t>Žingor</a:t>
            </a:r>
            <a:r>
              <a:rPr lang="sk-SK" sz="26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sz="2600" dirty="0">
                <a:solidFill>
                  <a:schemeClr val="tx1"/>
                </a:solidFill>
              </a:rPr>
              <a:t>– najznámejší slovenský veliteľ partizánov. (skupina Turiec)</a:t>
            </a:r>
          </a:p>
          <a:p>
            <a:r>
              <a:rPr lang="sk-SK" sz="2600" dirty="0">
                <a:solidFill>
                  <a:schemeClr val="tx1"/>
                </a:solidFill>
              </a:rPr>
              <a:t>Medzi partizánmi boli aj </a:t>
            </a:r>
            <a:r>
              <a:rPr lang="sk-SK" sz="2600" dirty="0">
                <a:solidFill>
                  <a:schemeClr val="tx1"/>
                </a:solidFill>
                <a:highlight>
                  <a:srgbClr val="FFFF00"/>
                </a:highlight>
              </a:rPr>
              <a:t>príslušníci iných národov. </a:t>
            </a:r>
            <a:r>
              <a:rPr lang="sk-SK" sz="2600" dirty="0">
                <a:solidFill>
                  <a:schemeClr val="tx1"/>
                </a:solidFill>
              </a:rPr>
              <a:t>(Rusi, </a:t>
            </a:r>
            <a:r>
              <a:rPr lang="sk-SK" sz="2600" dirty="0" err="1">
                <a:solidFill>
                  <a:schemeClr val="tx1"/>
                </a:solidFill>
              </a:rPr>
              <a:t>Češi</a:t>
            </a:r>
            <a:r>
              <a:rPr lang="sk-SK" sz="2600" dirty="0">
                <a:solidFill>
                  <a:schemeClr val="tx1"/>
                </a:solidFill>
              </a:rPr>
              <a:t>, Ukrajinci...)</a:t>
            </a:r>
          </a:p>
          <a:p>
            <a:r>
              <a:rPr lang="sk-SK" sz="2600" dirty="0">
                <a:solidFill>
                  <a:schemeClr val="tx1"/>
                </a:solidFill>
              </a:rPr>
              <a:t>Nemeckým proti povstaleckým vojskám(40 000 mužov) velil generál </a:t>
            </a:r>
            <a:r>
              <a:rPr lang="sk-SK" sz="2600" dirty="0">
                <a:solidFill>
                  <a:schemeClr val="tx1"/>
                </a:solidFill>
                <a:highlight>
                  <a:srgbClr val="FFFF00"/>
                </a:highlight>
              </a:rPr>
              <a:t>SS </a:t>
            </a:r>
            <a:r>
              <a:rPr lang="sk-SK" sz="2600" dirty="0" err="1">
                <a:solidFill>
                  <a:schemeClr val="tx1"/>
                </a:solidFill>
                <a:highlight>
                  <a:srgbClr val="FFFF00"/>
                </a:highlight>
              </a:rPr>
              <a:t>Gottlob</a:t>
            </a:r>
            <a:r>
              <a:rPr lang="sk-SK" sz="26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sz="2600" dirty="0" err="1">
                <a:solidFill>
                  <a:schemeClr val="tx1"/>
                </a:solidFill>
                <a:highlight>
                  <a:srgbClr val="FFFF00"/>
                </a:highlight>
              </a:rPr>
              <a:t>Berger</a:t>
            </a:r>
            <a:r>
              <a:rPr lang="sk-SK" sz="2600" dirty="0">
                <a:solidFill>
                  <a:schemeClr val="tx1"/>
                </a:solidFill>
                <a:highlight>
                  <a:srgbClr val="FFFF00"/>
                </a:highlight>
              </a:rPr>
              <a:t> a potom </a:t>
            </a:r>
            <a:r>
              <a:rPr lang="sk-SK" sz="2600" dirty="0" err="1">
                <a:solidFill>
                  <a:schemeClr val="tx1"/>
                </a:solidFill>
                <a:highlight>
                  <a:srgbClr val="FFFF00"/>
                </a:highlight>
              </a:rPr>
              <a:t>Hermann</a:t>
            </a:r>
            <a:r>
              <a:rPr lang="sk-SK" sz="26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sz="2600" dirty="0" err="1">
                <a:solidFill>
                  <a:schemeClr val="tx1"/>
                </a:solidFill>
                <a:highlight>
                  <a:srgbClr val="FFFF00"/>
                </a:highlight>
              </a:rPr>
              <a:t>Höfle</a:t>
            </a:r>
            <a:r>
              <a:rPr lang="sk-SK" sz="2600" dirty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</a:p>
          <a:p>
            <a:r>
              <a:rPr lang="sk-SK" sz="2600" dirty="0">
                <a:solidFill>
                  <a:schemeClr val="tx1"/>
                </a:solidFill>
              </a:rPr>
              <a:t>Pomáhali im </a:t>
            </a:r>
            <a:r>
              <a:rPr lang="sk-SK" sz="2600" dirty="0">
                <a:solidFill>
                  <a:schemeClr val="tx1"/>
                </a:solidFill>
                <a:highlight>
                  <a:srgbClr val="FFFF00"/>
                </a:highlight>
              </a:rPr>
              <a:t>Pohotovostné jednotky Hlinkovej gardy a Domobrana</a:t>
            </a:r>
            <a:r>
              <a:rPr lang="sk-SK" sz="2600" dirty="0">
                <a:solidFill>
                  <a:schemeClr val="tx1"/>
                </a:solidFill>
              </a:rPr>
              <a:t>.</a:t>
            </a:r>
          </a:p>
          <a:p>
            <a:r>
              <a:rPr lang="sk-SK" sz="2600" dirty="0">
                <a:solidFill>
                  <a:schemeClr val="tx1"/>
                </a:solidFill>
              </a:rPr>
              <a:t>Nemecké jednotky boli lepšie vyzbrojené.</a:t>
            </a:r>
          </a:p>
          <a:p>
            <a:endParaRPr lang="sk-SK" dirty="0"/>
          </a:p>
        </p:txBody>
      </p:sp>
      <p:pic>
        <p:nvPicPr>
          <p:cNvPr id="5" name="Obrázok 4" descr="Obrázok, na ktorom je ľudská tvár, ošatenie, chlap, osoba&#10;&#10;Automaticky generovaný popis">
            <a:extLst>
              <a:ext uri="{FF2B5EF4-FFF2-40B4-BE49-F238E27FC236}">
                <a16:creationId xmlns:a16="http://schemas.microsoft.com/office/drawing/2014/main" id="{4EE196FB-EBC2-53AE-07B8-15C440B13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274"/>
          <a:stretch/>
        </p:blipFill>
        <p:spPr>
          <a:xfrm>
            <a:off x="6250146" y="10"/>
            <a:ext cx="5938678" cy="3448414"/>
          </a:xfrm>
          <a:prstGeom prst="rect">
            <a:avLst/>
          </a:prstGeom>
        </p:spPr>
      </p:pic>
      <p:pic>
        <p:nvPicPr>
          <p:cNvPr id="7" name="Obrázok 6" descr="Obrázok, na ktorom je exteriér, strom, sneh, ľudia&#10;&#10;Automaticky generovaný popis">
            <a:extLst>
              <a:ext uri="{FF2B5EF4-FFF2-40B4-BE49-F238E27FC236}">
                <a16:creationId xmlns:a16="http://schemas.microsoft.com/office/drawing/2014/main" id="{D2938173-1DEF-A977-9F58-BCF01CC53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4" r="8111" b="3"/>
          <a:stretch/>
        </p:blipFill>
        <p:spPr>
          <a:xfrm>
            <a:off x="6246969" y="3437472"/>
            <a:ext cx="5938681" cy="34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3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0028D-D83A-4CE3-9E01-C4504578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sk-SK" b="1" dirty="0"/>
              <a:t>Význam SNP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1317D439-495B-4418-8FBB-CA71BD6C11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252744"/>
              </p:ext>
            </p:extLst>
          </p:nvPr>
        </p:nvGraphicFramePr>
        <p:xfrm>
          <a:off x="647113" y="2014194"/>
          <a:ext cx="11015003" cy="4400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633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4BDB104E-F686-43F1-BF3C-790A558EF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752" y="581662"/>
            <a:ext cx="4754880" cy="64008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l"/>
            <a:r>
              <a:rPr lang="sk-SK" dirty="0"/>
              <a:t>L. Novomeský – člen povstaleckej SNR</a:t>
            </a:r>
          </a:p>
        </p:txBody>
      </p:sp>
      <p:sp>
        <p:nvSpPr>
          <p:cNvPr id="12" name="Zástupný objekt pre obsah 11">
            <a:extLst>
              <a:ext uri="{FF2B5EF4-FFF2-40B4-BE49-F238E27FC236}">
                <a16:creationId xmlns:a16="http://schemas.microsoft.com/office/drawing/2014/main" id="{CBE758E5-CBD3-4A3D-A8B9-ABED4CFDF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752" y="1470990"/>
            <a:ext cx="4887402" cy="44853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000" dirty="0"/>
              <a:t>,,</a:t>
            </a:r>
            <a:r>
              <a:rPr lang="sk-SK" sz="2000" i="1" dirty="0"/>
              <a:t>Povstanie malo i má kritikov tvrdiacich, že bolo celkom zbytočné. Slovenské národné povstanie je však východiskom pre nové obdobie v našej histórii a naša blízka i vzdialenejšia budúcnosť bude nadväzovať vo svojom počínaní na jeho myšlienky i na jeho skúsenosti, dobré i zlé. Náš národ v ňom našiel seba.“</a:t>
            </a: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BAA8F6E7-E5A3-49BE-BF02-01EB13CB5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3368" y="580979"/>
            <a:ext cx="4754880" cy="64008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l"/>
            <a:r>
              <a:rPr lang="sk-SK" dirty="0"/>
              <a:t>František Vnuk, slov. historik, ktorý do roku 1989 žil v exile</a:t>
            </a:r>
          </a:p>
        </p:txBody>
      </p:sp>
      <p:sp>
        <p:nvSpPr>
          <p:cNvPr id="14" name="Zástupný objekt pre obsah 13">
            <a:extLst>
              <a:ext uri="{FF2B5EF4-FFF2-40B4-BE49-F238E27FC236}">
                <a16:creationId xmlns:a16="http://schemas.microsoft.com/office/drawing/2014/main" id="{B7F3556D-6604-4417-B7E5-4164E8CE6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3368" y="1470990"/>
            <a:ext cx="4887402" cy="448530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000" i="1" dirty="0"/>
              <a:t>,,Povstanie bolo dielom malej skupiny nespokojencov, ktorým Slovenský štát z rozličných príčin nevyhovoval. Ovocím povstania bolo poníženie národa, odlúpenie jeho dôstojnosti, návrat do stavu podradenosti a závislosti, ktorá nás gniavila v rokoch 1918-1928.“</a:t>
            </a:r>
          </a:p>
        </p:txBody>
      </p:sp>
    </p:spTree>
    <p:extLst>
      <p:ext uri="{BB962C8B-B14F-4D97-AF65-F5344CB8AC3E}">
        <p14:creationId xmlns:p14="http://schemas.microsoft.com/office/powerpoint/2010/main" val="4161472986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ranžovočerven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505</Words>
  <Application>Microsoft Macintosh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Fazeta</vt:lpstr>
      <vt:lpstr>SNP – Slovenské národné povstanie</vt:lpstr>
      <vt:lpstr>Príprava</vt:lpstr>
      <vt:lpstr>Život na povstaleckom území</vt:lpstr>
      <vt:lpstr>Povstalecké boje</vt:lpstr>
      <vt:lpstr>PowerPoint Presentation</vt:lpstr>
      <vt:lpstr>PowerPoint Presentation</vt:lpstr>
      <vt:lpstr>Význam SNP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Tomáš Takáč</dc:creator>
  <cp:lastModifiedBy>Kristína Katrušinová</cp:lastModifiedBy>
  <cp:revision>2</cp:revision>
  <dcterms:created xsi:type="dcterms:W3CDTF">2024-10-02T11:06:20Z</dcterms:created>
  <dcterms:modified xsi:type="dcterms:W3CDTF">2026-02-16T09:30:35Z</dcterms:modified>
</cp:coreProperties>
</file>